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8"/>
  </p:notesMasterIdLst>
  <p:handoutMasterIdLst>
    <p:handoutMasterId r:id="rId29"/>
  </p:handoutMasterIdLst>
  <p:sldIdLst>
    <p:sldId id="339" r:id="rId5"/>
    <p:sldId id="342" r:id="rId6"/>
    <p:sldId id="1163" r:id="rId7"/>
    <p:sldId id="1162" r:id="rId8"/>
    <p:sldId id="1164" r:id="rId9"/>
    <p:sldId id="1165" r:id="rId10"/>
    <p:sldId id="1166" r:id="rId11"/>
    <p:sldId id="1167" r:id="rId12"/>
    <p:sldId id="1168" r:id="rId13"/>
    <p:sldId id="1169" r:id="rId14"/>
    <p:sldId id="1170" r:id="rId15"/>
    <p:sldId id="1171" r:id="rId16"/>
    <p:sldId id="1172" r:id="rId17"/>
    <p:sldId id="1173" r:id="rId18"/>
    <p:sldId id="1176" r:id="rId19"/>
    <p:sldId id="1175" r:id="rId20"/>
    <p:sldId id="1179" r:id="rId21"/>
    <p:sldId id="1180" r:id="rId22"/>
    <p:sldId id="1181" r:id="rId23"/>
    <p:sldId id="1178" r:id="rId24"/>
    <p:sldId id="1174" r:id="rId25"/>
    <p:sldId id="1182" r:id="rId26"/>
    <p:sldId id="1183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4F0"/>
    <a:srgbClr val="00558F"/>
    <a:srgbClr val="9D1E5A"/>
    <a:srgbClr val="007567"/>
    <a:srgbClr val="542A7E"/>
    <a:srgbClr val="8DC9A4"/>
    <a:srgbClr val="F58E86"/>
    <a:srgbClr val="FFA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7D7A2-369A-416D-B341-F12396832550}" v="5" dt="2025-02-21T10:44:50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3"/>
    <p:restoredTop sz="84642"/>
  </p:normalViewPr>
  <p:slideViewPr>
    <p:cSldViewPr snapToGrid="0">
      <p:cViewPr varScale="1">
        <p:scale>
          <a:sx n="232" d="100"/>
          <a:sy n="232" d="100"/>
        </p:scale>
        <p:origin x="184" y="1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Mørk Andersen" userId="35489baa-9c84-4d4c-8fc4-a95cc2bfed30" providerId="ADAL" clId="{37A38276-A1CF-1A4A-B02C-22717ABE5158}"/>
    <pc:docChg chg="undo custSel modSld">
      <pc:chgData name="Marie Mørk Andersen" userId="35489baa-9c84-4d4c-8fc4-a95cc2bfed30" providerId="ADAL" clId="{37A38276-A1CF-1A4A-B02C-22717ABE5158}" dt="2025-02-21T11:25:06.032" v="44" actId="14100"/>
      <pc:docMkLst>
        <pc:docMk/>
      </pc:docMkLst>
      <pc:sldChg chg="modSp mod">
        <pc:chgData name="Marie Mørk Andersen" userId="35489baa-9c84-4d4c-8fc4-a95cc2bfed30" providerId="ADAL" clId="{37A38276-A1CF-1A4A-B02C-22717ABE5158}" dt="2025-02-21T11:25:06.032" v="44" actId="14100"/>
        <pc:sldMkLst>
          <pc:docMk/>
          <pc:sldMk cId="3042858798" sldId="1168"/>
        </pc:sldMkLst>
        <pc:picChg chg="mod">
          <ac:chgData name="Marie Mørk Andersen" userId="35489baa-9c84-4d4c-8fc4-a95cc2bfed30" providerId="ADAL" clId="{37A38276-A1CF-1A4A-B02C-22717ABE5158}" dt="2025-02-21T11:25:06.032" v="44" actId="14100"/>
          <ac:picMkLst>
            <pc:docMk/>
            <pc:sldMk cId="3042858798" sldId="1168"/>
            <ac:picMk id="2" creationId="{A792F8DC-A4D5-3C07-9423-15568131736F}"/>
          </ac:picMkLst>
        </pc:picChg>
      </pc:sldChg>
      <pc:sldChg chg="addSp delSp modSp mod">
        <pc:chgData name="Marie Mørk Andersen" userId="35489baa-9c84-4d4c-8fc4-a95cc2bfed30" providerId="ADAL" clId="{37A38276-A1CF-1A4A-B02C-22717ABE5158}" dt="2025-02-14T06:37:49.862" v="24" actId="1076"/>
        <pc:sldMkLst>
          <pc:docMk/>
          <pc:sldMk cId="3471848545" sldId="1171"/>
        </pc:sldMkLst>
        <pc:spChg chg="add mod">
          <ac:chgData name="Marie Mørk Andersen" userId="35489baa-9c84-4d4c-8fc4-a95cc2bfed30" providerId="ADAL" clId="{37A38276-A1CF-1A4A-B02C-22717ABE5158}" dt="2025-02-14T06:37:43.894" v="23" actId="1076"/>
          <ac:spMkLst>
            <pc:docMk/>
            <pc:sldMk cId="3471848545" sldId="1171"/>
            <ac:spMk id="5" creationId="{2BD684FE-8EEE-8A4E-BDBC-E94DACE205B8}"/>
          </ac:spMkLst>
        </pc:spChg>
        <pc:picChg chg="mod">
          <ac:chgData name="Marie Mørk Andersen" userId="35489baa-9c84-4d4c-8fc4-a95cc2bfed30" providerId="ADAL" clId="{37A38276-A1CF-1A4A-B02C-22717ABE5158}" dt="2025-02-14T06:37:49.862" v="24" actId="1076"/>
          <ac:picMkLst>
            <pc:docMk/>
            <pc:sldMk cId="3471848545" sldId="1171"/>
            <ac:picMk id="4" creationId="{7F9D8FDC-040C-D0CB-4B6D-9A97FB45B8E1}"/>
          </ac:picMkLst>
        </pc:picChg>
      </pc:sldChg>
      <pc:sldChg chg="addSp delSp modSp mod">
        <pc:chgData name="Marie Mørk Andersen" userId="35489baa-9c84-4d4c-8fc4-a95cc2bfed30" providerId="ADAL" clId="{37A38276-A1CF-1A4A-B02C-22717ABE5158}" dt="2025-02-18T11:03:31.942" v="40" actId="1076"/>
        <pc:sldMkLst>
          <pc:docMk/>
          <pc:sldMk cId="3881868753" sldId="1174"/>
        </pc:sldMkLst>
        <pc:picChg chg="add mod">
          <ac:chgData name="Marie Mørk Andersen" userId="35489baa-9c84-4d4c-8fc4-a95cc2bfed30" providerId="ADAL" clId="{37A38276-A1CF-1A4A-B02C-22717ABE5158}" dt="2025-02-18T11:03:31.942" v="40" actId="1076"/>
          <ac:picMkLst>
            <pc:docMk/>
            <pc:sldMk cId="3881868753" sldId="1174"/>
            <ac:picMk id="5" creationId="{8CEC5CD1-6E01-6CB6-8833-85D113A96A5A}"/>
          </ac:picMkLst>
        </pc:picChg>
      </pc:sldChg>
      <pc:sldChg chg="addSp delSp modSp mod">
        <pc:chgData name="Marie Mørk Andersen" userId="35489baa-9c84-4d4c-8fc4-a95cc2bfed30" providerId="ADAL" clId="{37A38276-A1CF-1A4A-B02C-22717ABE5158}" dt="2025-02-18T11:03:08.472" v="33" actId="1076"/>
        <pc:sldMkLst>
          <pc:docMk/>
          <pc:sldMk cId="3853787269" sldId="1179"/>
        </pc:sldMkLst>
        <pc:picChg chg="add mod modCrop">
          <ac:chgData name="Marie Mørk Andersen" userId="35489baa-9c84-4d4c-8fc4-a95cc2bfed30" providerId="ADAL" clId="{37A38276-A1CF-1A4A-B02C-22717ABE5158}" dt="2025-02-18T11:03:08.472" v="33" actId="1076"/>
          <ac:picMkLst>
            <pc:docMk/>
            <pc:sldMk cId="3853787269" sldId="1179"/>
            <ac:picMk id="5" creationId="{652D19FA-BBC5-D94F-7215-B63C1206FCEA}"/>
          </ac:picMkLst>
        </pc:picChg>
      </pc:sldChg>
    </pc:docChg>
  </pc:docChgLst>
  <pc:docChgLst>
    <pc:chgData name="Mette Bisp Jensen" userId="66861d4f-3523-4732-be7b-07f78a9ff011" providerId="ADAL" clId="{6047D7A2-369A-416D-B341-F12396832550}"/>
    <pc:docChg chg="custSel modSld">
      <pc:chgData name="Mette Bisp Jensen" userId="66861d4f-3523-4732-be7b-07f78a9ff011" providerId="ADAL" clId="{6047D7A2-369A-416D-B341-F12396832550}" dt="2025-02-21T10:44:50.982" v="4"/>
      <pc:docMkLst>
        <pc:docMk/>
      </pc:docMkLst>
      <pc:sldChg chg="addSp delSp modSp mod delAnim modAnim">
        <pc:chgData name="Mette Bisp Jensen" userId="66861d4f-3523-4732-be7b-07f78a9ff011" providerId="ADAL" clId="{6047D7A2-369A-416D-B341-F12396832550}" dt="2025-02-21T10:44:50.982" v="4"/>
        <pc:sldMkLst>
          <pc:docMk/>
          <pc:sldMk cId="3042858798" sldId="1168"/>
        </pc:sldMkLst>
        <pc:picChg chg="add mod">
          <ac:chgData name="Mette Bisp Jensen" userId="66861d4f-3523-4732-be7b-07f78a9ff011" providerId="ADAL" clId="{6047D7A2-369A-416D-B341-F12396832550}" dt="2025-02-21T10:44:50.982" v="4"/>
          <ac:picMkLst>
            <pc:docMk/>
            <pc:sldMk cId="3042858798" sldId="1168"/>
            <ac:picMk id="2" creationId="{A792F8DC-A4D5-3C07-9423-1556813173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24EB4-AD88-7E46-8384-742BF47A663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FADCC-9A3E-9243-B8FD-A1F656E1D4CD}" type="datetimeFigureOut">
              <a:rPr lang="en-US" smtClean="0"/>
              <a:t>2/21/25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7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C452F-E955-F04C-BB7F-2E183B0148C5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DB93F-CEA8-B049-8764-D6B28D52FF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Hvorfor skal frø ud i verden?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27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47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3266E-5E75-2A4A-E0A9-A142911C9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81F720C-C73B-3CF7-BAF4-3D59A08FF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9A7B68-7A09-3DFE-3752-C043B1A0E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dirty="0"/>
              <a:t>Clips evt. klippeark 5 + 6 sammen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218CCA-67E7-077A-CEDF-84A013D60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5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3E150-8BCC-BFD2-F7CD-995046FC8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2E09997-1237-390C-E23A-C17A3606D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B603250-F4D8-8675-0C4E-1051CDC82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da-DK" dirty="0"/>
              <a:t>Clips evt. klippeark 7 + 8 sammen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73276F-5251-1130-770F-A439DC1BC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4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D0669-B54E-EF5F-6988-EE030776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EF9DBE2-517D-B332-6A77-B07F69786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27A653-5ACE-CD66-02EF-B48043593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dirty="0"/>
              <a:t>Hvis vi kan nå det – få den til at lande et bestemt sted – eller hvem kommer tættest på?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50B9106-4F33-39F4-64A7-C25D14AA7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EFF7-485A-14A9-7E76-CED77E790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5CB25C-57E3-9E8E-1313-E4B1E9275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D66A7CE-7A31-5B24-4F65-8F3F4A2D7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FDDF8D-0565-6AA7-E33C-50BD008CF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Forskellene mellem </a:t>
            </a:r>
            <a:r>
              <a:rPr lang="da-DK" sz="900" b="0" i="1" u="none" strike="noStrike" baseline="0" dirty="0">
                <a:solidFill>
                  <a:srgbClr val="000000"/>
                </a:solidFill>
                <a:latin typeface="Sharp Sans Display No1"/>
              </a:rPr>
              <a:t>at svæve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og </a:t>
            </a:r>
            <a:r>
              <a:rPr lang="da-DK" sz="900" b="0" i="1" u="none" strike="noStrike" baseline="0" dirty="0">
                <a:solidFill>
                  <a:srgbClr val="000000"/>
                </a:solidFill>
                <a:latin typeface="Sharp Sans Display No1"/>
              </a:rPr>
              <a:t>at flyve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kan forklares ud fra den måde, objekter bevæger sig gennem luften på, og de kræfter, der påvirker deres bevægelse. En papirsflyver sættes aktivt i gang med muskelkraft og defineres i dette forløb altså </a:t>
            </a:r>
            <a:r>
              <a:rPr lang="da-DK" sz="900" b="0" i="1" u="none" strike="noStrike" baseline="0" dirty="0">
                <a:solidFill>
                  <a:srgbClr val="000000"/>
                </a:solidFill>
                <a:latin typeface="Sharp Sans Display No1"/>
              </a:rPr>
              <a:t>ikke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som en svæver. Vi opfordrer til, at eleverne</a:t>
            </a:r>
            <a:r>
              <a:rPr lang="da-DK" sz="900" b="1" i="0" u="none" strike="noStrike" baseline="0" dirty="0">
                <a:solidFill>
                  <a:srgbClr val="000000"/>
                </a:solidFill>
                <a:latin typeface="Sharp Sans Display No1"/>
              </a:rPr>
              <a:t> ikke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undersøger papirsflyvere i dette forløb.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Lad eleverne komme med eksempler på begge.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3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00C86-399A-B14C-B7AF-8BB3FA2B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3B0612-3305-89D0-76CE-6A2BA3AF9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896010D-FBC1-6E0E-1735-BA6ECC667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dirty="0"/>
              <a:t>Hvilken en tror eleverne på svæver langsomst? Stil dig på stol eller bord – lad papiret falde. Først lodret, så vandret (fladt) krøllet sammen, foldet og en sidste ide?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dirty="0"/>
              <a:t>Lad evt. eleverne prøve. Hvordan kan de få et papir til at svæve langsomt mod jorden?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F6B888-0A6F-BE19-D1A5-70F19B038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2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Opfordr eleverne til at farvelægge deres svæver, så de kan kende forskel.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Sharp Sans Display No1"/>
              </a:rPr>
              <a:t>Lad eleverne slippe svæveren så højt oppe fra som muligt. Bord eller evt. trappeopgang (forhallen?)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2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vimeo.com</a:t>
            </a:r>
            <a:r>
              <a:rPr lang="da-DK" dirty="0"/>
              <a:t>/999034147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50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Se lærervejledning for uddybning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14B9F-3A97-2C02-5792-0289D885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DD3DC67-460A-F9F8-A994-DC5C380AD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5644E-D19C-D662-1944-63249C9D3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a-DK" dirty="0"/>
              <a:t>Kom med bud 2 og 2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8CFDF8-4A5C-DEBD-B228-5949B02FD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5F683-2441-AA54-3130-FFD0499C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A3CA5C-CAE7-78BE-8EFE-2CBE047C9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C8B4BCA-9619-134D-5FF3-C297D5DBA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37D3A05-D350-12D4-76DA-869C70FF8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Clips evt. klippeark 2 + 3 + 4 sammen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DB93F-CEA8-B049-8764-D6B28D52FF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8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0213" y="1513212"/>
            <a:ext cx="8429977" cy="17223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70000"/>
              </a:lnSpc>
              <a:defRPr sz="48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her 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61B7E90-7240-9545-BA75-5AC8673D4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487" y="223814"/>
            <a:ext cx="790260" cy="4061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6571" y="588404"/>
            <a:ext cx="7450857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32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846571" y="1364289"/>
            <a:ext cx="7423150" cy="27994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5143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8572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90048F5-F28E-9F41-8C60-29A29FFA48A9}"/>
              </a:ext>
            </a:extLst>
          </p:cNvPr>
          <p:cNvSpPr txBox="1"/>
          <p:nvPr userDrawn="1"/>
        </p:nvSpPr>
        <p:spPr>
          <a:xfrm>
            <a:off x="3271520" y="32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86BA10E-26F5-1C3A-EACC-4060B7EA1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15FF235A-4AF4-0E27-AFF0-99F87FAC03E5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8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e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279400" y="1244185"/>
            <a:ext cx="4464722" cy="3065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5143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8572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90048F5-F28E-9F41-8C60-29A29FFA48A9}"/>
              </a:ext>
            </a:extLst>
          </p:cNvPr>
          <p:cNvSpPr txBox="1"/>
          <p:nvPr userDrawn="1"/>
        </p:nvSpPr>
        <p:spPr>
          <a:xfrm>
            <a:off x="3271520" y="32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endParaRPr lang="da-DK" sz="1100" b="0" i="0" spc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B3B705B9-DAAC-E119-884E-127D5F6B32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33108" y="1244185"/>
            <a:ext cx="4010892" cy="25154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</a:t>
            </a:r>
            <a:br>
              <a:rPr lang="da-DK"/>
            </a:br>
            <a:r>
              <a:rPr lang="da-DK"/>
              <a:t>tilføje et billede</a:t>
            </a:r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2DA9BC8-A2C0-E701-F2D2-96FBF83FB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BF6BB6D8-3BC1-1954-8102-5BA912FBC9FE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733026-9F8E-2CC9-C3DB-304D8EBCB9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6571" y="588404"/>
            <a:ext cx="7450857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32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6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use eller spørgsmål 1"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009" y="1679365"/>
            <a:ext cx="8137982" cy="142591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lnSpc>
                <a:spcPct val="70000"/>
              </a:lnSpc>
              <a:defRPr sz="6000" kern="900" spc="0" baseline="0">
                <a:solidFill>
                  <a:srgbClr val="62B4F0"/>
                </a:solidFill>
              </a:defRPr>
            </a:lvl1pPr>
          </a:lstStyle>
          <a:p>
            <a:r>
              <a:rPr lang="en-US" dirty="0"/>
              <a:t>Breaker slide</a:t>
            </a:r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3FD9148-05D0-DA6F-680D-B68D661F5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767" y="4508717"/>
            <a:ext cx="619982" cy="318602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D7D5B783-BE63-64F3-827A-4373FA0AB0AC}"/>
              </a:ext>
            </a:extLst>
          </p:cNvPr>
          <p:cNvSpPr txBox="1">
            <a:spLocks/>
          </p:cNvSpPr>
          <p:nvPr userDrawn="1"/>
        </p:nvSpPr>
        <p:spPr>
          <a:xfrm>
            <a:off x="6764711" y="4706047"/>
            <a:ext cx="2057400" cy="121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Side </a:t>
            </a:r>
            <a:fld id="{ECB12E15-ED21-FB4B-84F0-0E4C240B35B7}" type="slidenum">
              <a:rPr lang="en-US" sz="700" smtClean="0">
                <a:solidFill>
                  <a:schemeClr val="bg1"/>
                </a:solidFill>
              </a:rPr>
              <a:pPr/>
              <a:t>‹nr.›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8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94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830" r:id="rId2"/>
    <p:sldLayoutId id="2147483833" r:id="rId3"/>
    <p:sldLayoutId id="2147483831" r:id="rId4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A860-4F42-AFDC-7AA0-D2C9ACBD9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665" y="2723010"/>
            <a:ext cx="8429977" cy="2054333"/>
          </a:xfrm>
        </p:spPr>
        <p:txBody>
          <a:bodyPr/>
          <a:lstStyle/>
          <a:p>
            <a:r>
              <a:rPr lang="da-DK" dirty="0"/>
              <a:t>Minimaraton</a:t>
            </a:r>
            <a:br>
              <a:rPr lang="da-DK" dirty="0"/>
            </a:br>
            <a:r>
              <a:rPr lang="da-DK" dirty="0"/>
              <a:t>En sej svæver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2A9AB62-9720-D7C6-B4F3-3314E161EEE4}"/>
              </a:ext>
            </a:extLst>
          </p:cNvPr>
          <p:cNvSpPr txBox="1"/>
          <p:nvPr/>
        </p:nvSpPr>
        <p:spPr>
          <a:xfrm>
            <a:off x="498764" y="997527"/>
            <a:ext cx="8021781" cy="2054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endParaRPr lang="da-DK" sz="1100" b="0" i="0" spc="0" dirty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04E5B51-01E3-68A3-7E0A-4BB46FE34E1D}"/>
              </a:ext>
            </a:extLst>
          </p:cNvPr>
          <p:cNvSpPr txBox="1"/>
          <p:nvPr/>
        </p:nvSpPr>
        <p:spPr>
          <a:xfrm>
            <a:off x="440575" y="1321724"/>
            <a:ext cx="7664334" cy="2054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endParaRPr lang="da-DK" sz="1100" b="0" i="0" spc="0" dirty="0" err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lede 5" descr="Et billede, der indeholder tøj, person, tegneserie, fodtøj&#10;&#10;Indhold genereret af kunstig intelligens kan være forkert.">
            <a:extLst>
              <a:ext uri="{FF2B5EF4-FFF2-40B4-BE49-F238E27FC236}">
                <a16:creationId xmlns:a16="http://schemas.microsoft.com/office/drawing/2014/main" id="{4D6FA35F-8277-29CB-11D8-8F57ED454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366157"/>
            <a:ext cx="3911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6293E-222C-3A70-5C39-658B38535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655782"/>
            <a:ext cx="7450857" cy="430887"/>
          </a:xfrm>
        </p:spPr>
        <p:txBody>
          <a:bodyPr/>
          <a:lstStyle/>
          <a:p>
            <a:pPr algn="ctr"/>
            <a:r>
              <a:rPr lang="da-DK" sz="3600" spc="0" dirty="0"/>
              <a:t>Bliv enige </a:t>
            </a:r>
            <a:r>
              <a:rPr lang="da-DK" sz="3600" spc="0"/>
              <a:t>– Prøv – Gentag </a:t>
            </a:r>
            <a:endParaRPr lang="da-DK" sz="3600" spc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C774CD-DCAD-903F-5D90-5D921805B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817" y="2372731"/>
            <a:ext cx="3640470" cy="1217155"/>
          </a:xfrm>
        </p:spPr>
        <p:txBody>
          <a:bodyPr anchor="ctr">
            <a:normAutofit/>
          </a:bodyPr>
          <a:lstStyle/>
          <a:p>
            <a:r>
              <a:rPr lang="da-DK" sz="2800" b="1" dirty="0"/>
              <a:t>Undersøg mange forskellige </a:t>
            </a:r>
            <a:r>
              <a:rPr lang="da-DK" sz="2800" b="1" dirty="0" err="1"/>
              <a:t>svævere</a:t>
            </a:r>
            <a:endParaRPr lang="da-DK" sz="2800" b="1" dirty="0"/>
          </a:p>
        </p:txBody>
      </p:sp>
      <p:pic>
        <p:nvPicPr>
          <p:cNvPr id="4" name="Billede 3" descr="Et billede, der indeholder tegneserie, clipart, illustration/afbildning, Animeret tegnefilm&#10;&#10;Indhold genereret af kunstig intelligens kan være forkert.">
            <a:extLst>
              <a:ext uri="{FF2B5EF4-FFF2-40B4-BE49-F238E27FC236}">
                <a16:creationId xmlns:a16="http://schemas.microsoft.com/office/drawing/2014/main" id="{6575B990-7844-E565-7968-F6782804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59" y="1377464"/>
            <a:ext cx="4536128" cy="3207690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AC8F1B6B-AD09-703C-37BD-DA973219DEB9}"/>
              </a:ext>
            </a:extLst>
          </p:cNvPr>
          <p:cNvSpPr txBox="1">
            <a:spLocks/>
          </p:cNvSpPr>
          <p:nvPr/>
        </p:nvSpPr>
        <p:spPr>
          <a:xfrm>
            <a:off x="4808817" y="3978117"/>
            <a:ext cx="3460205" cy="39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Samarbejde i grupper 2 og 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26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EBE6-D185-600D-30F0-902AB9D4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38A4C-C979-2174-DBA6-13B5B6702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7618" y="2224485"/>
            <a:ext cx="4366382" cy="430887"/>
          </a:xfrm>
        </p:spPr>
        <p:txBody>
          <a:bodyPr/>
          <a:lstStyle/>
          <a:p>
            <a:pPr algn="ctr"/>
            <a:r>
              <a:rPr lang="da-DK" sz="3600" spc="0" dirty="0"/>
              <a:t>Hvad tror du?</a:t>
            </a:r>
          </a:p>
        </p:txBody>
      </p:sp>
      <p:pic>
        <p:nvPicPr>
          <p:cNvPr id="9" name="Billede 8" descr="Et billede, der indeholder tekst, Ansigt, illustration/afbildning, clipart&#10;&#10;Indhold genereret af kunstig intelligens kan være forkert.">
            <a:extLst>
              <a:ext uri="{FF2B5EF4-FFF2-40B4-BE49-F238E27FC236}">
                <a16:creationId xmlns:a16="http://schemas.microsoft.com/office/drawing/2014/main" id="{E6FFC9EF-3777-F0F2-9212-5767CF88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79"/>
          <a:stretch/>
        </p:blipFill>
        <p:spPr>
          <a:xfrm>
            <a:off x="990629" y="412550"/>
            <a:ext cx="3841898" cy="4198478"/>
          </a:xfrm>
          <a:prstGeom prst="rect">
            <a:avLst/>
          </a:prstGeom>
        </p:spPr>
      </p:pic>
      <p:pic>
        <p:nvPicPr>
          <p:cNvPr id="12" name="Billede 11" descr="Et billede, der indeholder tekst, Ansigt, illustration/afbildning, clipart&#10;&#10;Indhold genereret af kunstig intelligens kan være forkert.">
            <a:extLst>
              <a:ext uri="{FF2B5EF4-FFF2-40B4-BE49-F238E27FC236}">
                <a16:creationId xmlns:a16="http://schemas.microsoft.com/office/drawing/2014/main" id="{4065BE07-365A-FDB6-7804-5EB5883CA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9" t="77017" r="6151" b="1557"/>
          <a:stretch/>
        </p:blipFill>
        <p:spPr>
          <a:xfrm>
            <a:off x="5192260" y="2864051"/>
            <a:ext cx="3537098" cy="124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E8877-5DCB-2EB9-DE61-E90D651A5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BD684FE-8EEE-8A4E-BDBC-E94DACE205B8}"/>
              </a:ext>
            </a:extLst>
          </p:cNvPr>
          <p:cNvSpPr/>
          <p:nvPr/>
        </p:nvSpPr>
        <p:spPr>
          <a:xfrm>
            <a:off x="2237116" y="236866"/>
            <a:ext cx="4669767" cy="4669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clipart, cirkel, Grafik, symbol&#10;&#10;Indhold genereret af kunstig intelligens kan være forkert.">
            <a:extLst>
              <a:ext uri="{FF2B5EF4-FFF2-40B4-BE49-F238E27FC236}">
                <a16:creationId xmlns:a16="http://schemas.microsoft.com/office/drawing/2014/main" id="{7F9D8FDC-040C-D0CB-4B6D-9A97FB45B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46" y="676144"/>
            <a:ext cx="5361306" cy="37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8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9AB4B-8FEB-1DB5-2EC6-3FA595AA7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69" y="545167"/>
            <a:ext cx="7450857" cy="117024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Elevark 6-7</a:t>
            </a:r>
            <a:br>
              <a:rPr lang="da-DK" sz="3600" spc="0" dirty="0"/>
            </a:br>
            <a:r>
              <a:rPr lang="da-DK" sz="3600" spc="0" dirty="0"/>
              <a:t>Klippeark 2-8</a:t>
            </a:r>
          </a:p>
        </p:txBody>
      </p:sp>
      <p:pic>
        <p:nvPicPr>
          <p:cNvPr id="4" name="Billede 3" descr="Et billede, der indeholder skærmbillede, tekst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332CF126-DC27-50C8-14C1-C08806BF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721" t="64686" r="8534" b="13373"/>
          <a:stretch/>
        </p:blipFill>
        <p:spPr>
          <a:xfrm>
            <a:off x="3249953" y="2221892"/>
            <a:ext cx="2644087" cy="20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72FC7-F45D-9788-5F03-577E0841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2FFEC-46AE-20DE-C8A1-F71B3498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3027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Elevark 6</a:t>
            </a:r>
          </a:p>
        </p:txBody>
      </p:sp>
      <p:pic>
        <p:nvPicPr>
          <p:cNvPr id="5" name="Billede 4" descr="Et billede, der indeholder tekst, skærmbillede, diagram, design&#10;&#10;Indhold genereret af kunstig intelligens kan være forkert.">
            <a:extLst>
              <a:ext uri="{FF2B5EF4-FFF2-40B4-BE49-F238E27FC236}">
                <a16:creationId xmlns:a16="http://schemas.microsoft.com/office/drawing/2014/main" id="{73504B7D-D5E0-D3D4-5350-D3CEDC97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829"/>
          <a:stretch/>
        </p:blipFill>
        <p:spPr>
          <a:xfrm>
            <a:off x="3626548" y="987666"/>
            <a:ext cx="4839079" cy="2889398"/>
          </a:xfrm>
          <a:prstGeom prst="rect">
            <a:avLst/>
          </a:prstGeom>
        </p:spPr>
      </p:pic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3E934FB-4E42-783C-5C27-1D2E31B48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32365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 dirty="0"/>
              <a:t>Vægt</a:t>
            </a:r>
          </a:p>
        </p:txBody>
      </p:sp>
    </p:spTree>
    <p:extLst>
      <p:ext uri="{BB962C8B-B14F-4D97-AF65-F5344CB8AC3E}">
        <p14:creationId xmlns:p14="http://schemas.microsoft.com/office/powerpoint/2010/main" val="100166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5CBAD-DF93-9072-586A-C8531728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BFC46-EC39-C57D-2F1E-DE7AE07FE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5531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Elevark 6</a:t>
            </a:r>
          </a:p>
        </p:txBody>
      </p:sp>
      <p:pic>
        <p:nvPicPr>
          <p:cNvPr id="5" name="Billede 4" descr="Et billede, der indeholder tekst, skærmbillede, diagram, design&#10;&#10;Indhold genereret af kunstig intelligens kan være forkert.">
            <a:extLst>
              <a:ext uri="{FF2B5EF4-FFF2-40B4-BE49-F238E27FC236}">
                <a16:creationId xmlns:a16="http://schemas.microsoft.com/office/drawing/2014/main" id="{6E017224-7466-4F90-6A82-1A74822C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49" b="10166"/>
          <a:stretch/>
        </p:blipFill>
        <p:spPr>
          <a:xfrm>
            <a:off x="3626548" y="678223"/>
            <a:ext cx="4839079" cy="3493292"/>
          </a:xfrm>
          <a:prstGeom prst="rect">
            <a:avLst/>
          </a:prstGeom>
        </p:spPr>
      </p:pic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46492158-884F-AA76-B489-3421C902D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24869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 dirty="0"/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336703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0972F-B537-2446-29DB-683AEBBCD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9C9C7-6301-CF83-3A18-7CFED074D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282315"/>
            <a:ext cx="7450857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Form</a:t>
            </a:r>
          </a:p>
        </p:txBody>
      </p:sp>
      <p:pic>
        <p:nvPicPr>
          <p:cNvPr id="7" name="Billede 6" descr="Et billede, der indeholder tekst, diagram, skitse, mønster&#10;&#10;Indhold genereret af kunstig intelligens kan være forkert.">
            <a:extLst>
              <a:ext uri="{FF2B5EF4-FFF2-40B4-BE49-F238E27FC236}">
                <a16:creationId xmlns:a16="http://schemas.microsoft.com/office/drawing/2014/main" id="{EF5853B5-3B17-FD40-F39E-7DAE61AC8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43" y="1229194"/>
            <a:ext cx="2217966" cy="3140439"/>
          </a:xfrm>
          <a:prstGeom prst="rect">
            <a:avLst/>
          </a:prstGeom>
        </p:spPr>
      </p:pic>
      <p:pic>
        <p:nvPicPr>
          <p:cNvPr id="9" name="Billede 8" descr="Et billede, der indeholder skitse, tegning, diagram&#10;&#10;Indhold genereret af kunstig intelligens kan være forkert.">
            <a:extLst>
              <a:ext uri="{FF2B5EF4-FFF2-40B4-BE49-F238E27FC236}">
                <a16:creationId xmlns:a16="http://schemas.microsoft.com/office/drawing/2014/main" id="{E4DFA3E4-28EE-D312-FA8B-A9A2EC1BC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386" y="1229195"/>
            <a:ext cx="2217226" cy="3140439"/>
          </a:xfrm>
          <a:prstGeom prst="rect">
            <a:avLst/>
          </a:prstGeom>
        </p:spPr>
      </p:pic>
      <p:pic>
        <p:nvPicPr>
          <p:cNvPr id="12" name="Billede 11" descr="Et billede, der indeholder tekst, diagram, linje/række, skitse&#10;&#10;Indhold genereret af kunstig intelligens kan være forkert.">
            <a:extLst>
              <a:ext uri="{FF2B5EF4-FFF2-40B4-BE49-F238E27FC236}">
                <a16:creationId xmlns:a16="http://schemas.microsoft.com/office/drawing/2014/main" id="{7467C6FE-676D-5D2D-CA98-F1135E450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89" y="1229193"/>
            <a:ext cx="2216483" cy="31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734F-3CFB-E2A3-00B2-AA0D44CB4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E8E41-57FB-0074-560B-FB83F9A94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15453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Elevark 7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C0B0249-5463-9AB3-0653-422EB40DC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44791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 dirty="0"/>
              <a:t>Størrelse</a:t>
            </a:r>
          </a:p>
        </p:txBody>
      </p:sp>
      <p:pic>
        <p:nvPicPr>
          <p:cNvPr id="5" name="Billede 4" descr="Et billede, der indeholder tekst, skærmbillede, diagram, design&#10;&#10;Indhold genereret af kunstig intelligens kan være forkert.">
            <a:extLst>
              <a:ext uri="{FF2B5EF4-FFF2-40B4-BE49-F238E27FC236}">
                <a16:creationId xmlns:a16="http://schemas.microsoft.com/office/drawing/2014/main" id="{652D19FA-BBC5-D94F-7215-B63C1206F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627"/>
          <a:stretch/>
        </p:blipFill>
        <p:spPr>
          <a:xfrm>
            <a:off x="3626548" y="478523"/>
            <a:ext cx="4379086" cy="39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87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3382F-26CB-A4B1-D57D-98B646DC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994F2-5B1A-FAD3-E10A-F1DC777F2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0" y="304801"/>
            <a:ext cx="7450857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Størrelse</a:t>
            </a:r>
          </a:p>
        </p:txBody>
      </p:sp>
      <p:pic>
        <p:nvPicPr>
          <p:cNvPr id="4" name="Billede 3" descr="Et billede, der indeholder tekst, diagram, linje/række, mønster&#10;&#10;Indhold genereret af kunstig intelligens kan være forkert.">
            <a:extLst>
              <a:ext uri="{FF2B5EF4-FFF2-40B4-BE49-F238E27FC236}">
                <a16:creationId xmlns:a16="http://schemas.microsoft.com/office/drawing/2014/main" id="{8F41CA82-BCD0-06FE-9A7F-8216B92C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136" y="1300485"/>
            <a:ext cx="2254121" cy="3189070"/>
          </a:xfrm>
          <a:prstGeom prst="rect">
            <a:avLst/>
          </a:prstGeom>
        </p:spPr>
      </p:pic>
      <p:pic>
        <p:nvPicPr>
          <p:cNvPr id="6" name="Billede 5" descr="Et billede, der indeholder tekst, diagram, linje/række, Parallel&#10;&#10;Indhold genereret af kunstig intelligens kan være forkert.">
            <a:extLst>
              <a:ext uri="{FF2B5EF4-FFF2-40B4-BE49-F238E27FC236}">
                <a16:creationId xmlns:a16="http://schemas.microsoft.com/office/drawing/2014/main" id="{73DC10CD-1153-E6F1-55FD-75F8240A2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43" y="1300485"/>
            <a:ext cx="2254121" cy="31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BAA1-6CC0-F969-A12F-B846EE71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78BD1-17FF-5C72-B468-A39AB1EB0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0" y="304801"/>
            <a:ext cx="7450857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Størrelse</a:t>
            </a:r>
            <a:endParaRPr lang="da-DK" spc="0" dirty="0"/>
          </a:p>
        </p:txBody>
      </p:sp>
      <p:pic>
        <p:nvPicPr>
          <p:cNvPr id="5" name="Billede 4" descr="Et billede, der indeholder tekst, diagram, skits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2D824AA5-9470-5283-AA15-1F7FFA47B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68" y="1702628"/>
            <a:ext cx="1701981" cy="2411463"/>
          </a:xfrm>
          <a:prstGeom prst="rect">
            <a:avLst/>
          </a:prstGeom>
        </p:spPr>
      </p:pic>
      <p:pic>
        <p:nvPicPr>
          <p:cNvPr id="8" name="Billede 7" descr="Et billede, der indeholder tekst, diagram, linje/række, Parallel&#10;&#10;Indhold genereret af kunstig intelligens kan være forkert.">
            <a:extLst>
              <a:ext uri="{FF2B5EF4-FFF2-40B4-BE49-F238E27FC236}">
                <a16:creationId xmlns:a16="http://schemas.microsoft.com/office/drawing/2014/main" id="{CAE43E39-44F0-981F-3268-FD06048D6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890" y="1199213"/>
            <a:ext cx="2411461" cy="341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4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72672-7CB1-DCA7-18AD-DEFF8F382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75" y="441816"/>
            <a:ext cx="7548645" cy="62500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a-DK" sz="3600" dirty="0"/>
              <a:t>Minimaraton går ud på at…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674EE7-2EB4-30C5-4CDD-B63061860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6932" y="1604059"/>
            <a:ext cx="4029154" cy="1766453"/>
          </a:xfrm>
        </p:spPr>
        <p:txBody>
          <a:bodyPr>
            <a:normAutofit/>
          </a:bodyPr>
          <a:lstStyle/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øve sig i samarbejde og blive enige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undersøge og lege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2000" dirty="0"/>
              <a:t>prøve mange gange og lave mange løsninger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BA44168F-AE3B-F852-AA4D-6B2614665084}"/>
              </a:ext>
            </a:extLst>
          </p:cNvPr>
          <p:cNvSpPr txBox="1">
            <a:spLocks/>
          </p:cNvSpPr>
          <p:nvPr/>
        </p:nvSpPr>
        <p:spPr>
          <a:xfrm>
            <a:off x="4676932" y="3984029"/>
            <a:ext cx="4197244" cy="10321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1639"/>
              </a:lnSpc>
            </a:pPr>
            <a:r>
              <a:rPr lang="da-DK" sz="2000" b="1" dirty="0"/>
              <a:t>Man kan ikke gøre noget forkert!</a:t>
            </a:r>
          </a:p>
        </p:txBody>
      </p:sp>
      <p:pic>
        <p:nvPicPr>
          <p:cNvPr id="8" name="Billede 7" descr="Et billede, der indeholder tegneserie, clipart, illustration/afbildning, Animeret tegnefilm&#10;&#10;Indhold genereret af kunstig intelligens kan være forkert.">
            <a:extLst>
              <a:ext uri="{FF2B5EF4-FFF2-40B4-BE49-F238E27FC236}">
                <a16:creationId xmlns:a16="http://schemas.microsoft.com/office/drawing/2014/main" id="{E09FF735-AD8E-BE75-211D-720D470E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3" y="1306127"/>
            <a:ext cx="4421354" cy="312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3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C42E-4EED-9751-32F1-D99FDF56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A3F3B-37B7-0048-0250-B3FFE8B4D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77" y="1633007"/>
            <a:ext cx="3626548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Elevark 7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4E2E288A-FBDB-02EA-3C4A-1D20FBAB2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77" y="2462345"/>
            <a:ext cx="3626548" cy="1217155"/>
          </a:xfrm>
        </p:spPr>
        <p:txBody>
          <a:bodyPr>
            <a:normAutofit/>
          </a:bodyPr>
          <a:lstStyle/>
          <a:p>
            <a:pPr algn="ctr"/>
            <a:r>
              <a:rPr lang="da-DK" sz="2800" b="1" dirty="0"/>
              <a:t>Materialer</a:t>
            </a:r>
          </a:p>
        </p:txBody>
      </p:sp>
      <p:pic>
        <p:nvPicPr>
          <p:cNvPr id="3" name="Billede 2" descr="Et billede, der indeholder tekst, skærmbillede, diagram, design&#10;&#10;Indhold genereret af kunstig intelligens kan være forkert.">
            <a:extLst>
              <a:ext uri="{FF2B5EF4-FFF2-40B4-BE49-F238E27FC236}">
                <a16:creationId xmlns:a16="http://schemas.microsoft.com/office/drawing/2014/main" id="{2321D430-A90D-EDFA-9C45-341D7437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535" b="10053"/>
          <a:stretch/>
        </p:blipFill>
        <p:spPr>
          <a:xfrm>
            <a:off x="3986312" y="1392001"/>
            <a:ext cx="43934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2D4D-C9F5-08AE-002B-475FF537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6C0E2-57DF-CE5E-5EC4-71D384890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662" y="698787"/>
            <a:ext cx="3410635" cy="6733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3600" spc="0" dirty="0"/>
              <a:t>Præsentér</a:t>
            </a:r>
          </a:p>
        </p:txBody>
      </p:sp>
      <p:pic>
        <p:nvPicPr>
          <p:cNvPr id="8" name="Billede 7" descr="Et billede, der indeholder tøj, tegneserie, person, Animeret tegnefilm&#10;&#10;Indhold genereret af kunstig intelligens kan være forkert.">
            <a:extLst>
              <a:ext uri="{FF2B5EF4-FFF2-40B4-BE49-F238E27FC236}">
                <a16:creationId xmlns:a16="http://schemas.microsoft.com/office/drawing/2014/main" id="{5AE40AFF-D24D-61D4-1317-5AB63ACF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84" y="1753848"/>
            <a:ext cx="3168152" cy="2437831"/>
          </a:xfrm>
          <a:prstGeom prst="rect">
            <a:avLst/>
          </a:prstGeom>
        </p:spPr>
      </p:pic>
      <p:pic>
        <p:nvPicPr>
          <p:cNvPr id="5" name="Billede 4" descr="Et billede, der indeholder tekst, skærmbillede, diagram&#10;&#10;Indhold genereret af kunstig intelligens kan være forkert.">
            <a:extLst>
              <a:ext uri="{FF2B5EF4-FFF2-40B4-BE49-F238E27FC236}">
                <a16:creationId xmlns:a16="http://schemas.microsoft.com/office/drawing/2014/main" id="{8CEC5CD1-6E01-6CB6-8833-85D113A9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31" y="457200"/>
            <a:ext cx="298005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8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5FD75-7D27-0D76-7F3A-8F1B37843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D2D55-663E-3E54-FB59-B90F6CB54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68" y="492178"/>
            <a:ext cx="7450857" cy="6733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3600" spc="0" dirty="0"/>
              <a:t>Ekstra udfordring</a:t>
            </a:r>
          </a:p>
        </p:txBody>
      </p:sp>
      <p:pic>
        <p:nvPicPr>
          <p:cNvPr id="4" name="Billede 3" descr="Et billede, der indeholder cirkel, Grafik, symbol&#10;&#10;Indhold genereret af kunstig intelligens kan være forkert.">
            <a:extLst>
              <a:ext uri="{FF2B5EF4-FFF2-40B4-BE49-F238E27FC236}">
                <a16:creationId xmlns:a16="http://schemas.microsoft.com/office/drawing/2014/main" id="{60B4A93E-6AC9-E74E-3ED2-DEBA181B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939" y="1424064"/>
            <a:ext cx="3028117" cy="30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54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2C23F-BAAE-4819-517E-5DFA0E3F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tegneserie&#10;&#10;Indhold genereret af kunstig intelligens kan være forkert.">
            <a:extLst>
              <a:ext uri="{FF2B5EF4-FFF2-40B4-BE49-F238E27FC236}">
                <a16:creationId xmlns:a16="http://schemas.microsoft.com/office/drawing/2014/main" id="{FF01629D-C978-FC9A-49C8-3285E6C0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0314">
            <a:off x="1821278" y="637492"/>
            <a:ext cx="2731266" cy="3868516"/>
          </a:xfrm>
          <a:prstGeom prst="rect">
            <a:avLst/>
          </a:prstGeom>
        </p:spPr>
      </p:pic>
      <p:pic>
        <p:nvPicPr>
          <p:cNvPr id="8" name="Billede 7" descr="Et billede, der indeholder blomst, mælkebøtte, mælkebøtteblad, plante&#10;&#10;Indhold genereret af kunstig intelligens kan være forkert.">
            <a:extLst>
              <a:ext uri="{FF2B5EF4-FFF2-40B4-BE49-F238E27FC236}">
                <a16:creationId xmlns:a16="http://schemas.microsoft.com/office/drawing/2014/main" id="{39FE7A4F-AB72-F905-A435-06BB0B38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104" y="2238014"/>
            <a:ext cx="2945941" cy="29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5671D-DD6C-7441-CF0D-EE7FAD40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709F8-7AEE-58B3-EF49-7C113FA38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792" y="254833"/>
            <a:ext cx="4652416" cy="844786"/>
          </a:xfrm>
          <a:prstGeom prst="rect">
            <a:avLst/>
          </a:prstGeom>
        </p:spPr>
        <p:txBody>
          <a:bodyPr/>
          <a:lstStyle/>
          <a:p>
            <a:r>
              <a:rPr lang="da-DK" sz="4000" dirty="0"/>
              <a:t>Dagens opgave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E768C6B-EA33-92E2-91E3-269B7BBD0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4334" y="2013650"/>
            <a:ext cx="3787748" cy="1766453"/>
          </a:xfrm>
        </p:spPr>
        <p:txBody>
          <a:bodyPr>
            <a:normAutofit/>
          </a:bodyPr>
          <a:lstStyle/>
          <a:p>
            <a:pPr rtl="0" fontAlgn="base">
              <a:lnSpc>
                <a:spcPct val="100000"/>
              </a:lnSpc>
            </a:pPr>
            <a:r>
              <a:rPr lang="da-DK" sz="2800" b="1" dirty="0"/>
              <a:t>Byg en svæver</a:t>
            </a:r>
            <a:r>
              <a:rPr lang="da-DK" sz="2800" dirty="0"/>
              <a:t>, som svæver så </a:t>
            </a:r>
            <a:r>
              <a:rPr lang="da-DK" sz="2800" b="1" dirty="0"/>
              <a:t>langsomt</a:t>
            </a:r>
            <a:r>
              <a:rPr lang="da-DK" sz="2800" dirty="0"/>
              <a:t> som muligt til jorden.</a:t>
            </a:r>
          </a:p>
        </p:txBody>
      </p:sp>
      <p:pic>
        <p:nvPicPr>
          <p:cNvPr id="4" name="Billede 3" descr="Et billede, der indeholder tøj, person, tegneserie, fodtøj&#10;&#10;Indhold genereret af kunstig intelligens kan være forkert.">
            <a:extLst>
              <a:ext uri="{FF2B5EF4-FFF2-40B4-BE49-F238E27FC236}">
                <a16:creationId xmlns:a16="http://schemas.microsoft.com/office/drawing/2014/main" id="{8D62BDBA-CB5A-0FFB-6E36-A543CFCC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91" y="1391927"/>
            <a:ext cx="3911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7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A2ED-0F4E-1389-6E09-85D0948D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F51E2-9FBE-8C76-D06D-9FD14239F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533172"/>
            <a:ext cx="7450857" cy="430887"/>
          </a:xfrm>
        </p:spPr>
        <p:txBody>
          <a:bodyPr/>
          <a:lstStyle/>
          <a:p>
            <a:r>
              <a:rPr lang="da-DK" sz="3600" spc="0" dirty="0"/>
              <a:t>Sådan gør vi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3C4120-5FAB-AB43-7E73-04168C607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0754" y="1347419"/>
            <a:ext cx="5729649" cy="3464424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b="1" dirty="0"/>
              <a:t>1. + 2.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dirty="0"/>
              <a:t>Introduktion til opgaven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dirty="0"/>
              <a:t>Byg jeres første svæver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b="1" dirty="0"/>
              <a:t>3. + 4.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dirty="0"/>
              <a:t>Undersøg og prøv mange forskellige </a:t>
            </a:r>
            <a:r>
              <a:rPr lang="da-DK" sz="2000" dirty="0" err="1"/>
              <a:t>svævere</a:t>
            </a:r>
            <a:endParaRPr lang="da-DK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b="1" dirty="0"/>
              <a:t>5. + 6. time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dirty="0"/>
              <a:t>Præsentér den bedste svæver for hinanden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32F5FD-5DB0-6E87-B7BF-A44CF304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5" y="1491521"/>
            <a:ext cx="371839" cy="55775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4FDDF01-17AC-9E88-CF25-53A51CC92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5" y="2521872"/>
            <a:ext cx="371839" cy="55775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2A10EA1-8BA7-2DFA-86CB-90DDF347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4" y="3552223"/>
            <a:ext cx="371839" cy="5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1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C03C5-F759-A816-FFED-9BB07C612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E1870-B17E-BFE0-EAB9-AB7CDDE5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438" y="649290"/>
            <a:ext cx="7450857" cy="430887"/>
          </a:xfrm>
        </p:spPr>
        <p:txBody>
          <a:bodyPr/>
          <a:lstStyle/>
          <a:p>
            <a:pPr algn="ctr"/>
            <a:r>
              <a:rPr lang="da-DK" sz="3600" spc="0" dirty="0"/>
              <a:t>Hvad gør naturen?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1879404-0819-AF06-7113-59079936F5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931" y="3663219"/>
            <a:ext cx="1736436" cy="537958"/>
          </a:xfrm>
        </p:spPr>
        <p:txBody>
          <a:bodyPr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b="1" dirty="0"/>
              <a:t>Ahornfrø</a:t>
            </a:r>
            <a:endParaRPr lang="da-DK" sz="2000" dirty="0"/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B028D6CD-2C7D-09F9-D26E-52BAB1CD09D5}"/>
              </a:ext>
            </a:extLst>
          </p:cNvPr>
          <p:cNvSpPr txBox="1">
            <a:spLocks/>
          </p:cNvSpPr>
          <p:nvPr/>
        </p:nvSpPr>
        <p:spPr>
          <a:xfrm>
            <a:off x="3599164" y="3664386"/>
            <a:ext cx="1736436" cy="5379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Elmefrø</a:t>
            </a:r>
            <a:endParaRPr lang="da-DK" sz="2000" dirty="0"/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53402672-B2C8-0645-7FA8-8E4C4CB78FD5}"/>
              </a:ext>
            </a:extLst>
          </p:cNvPr>
          <p:cNvSpPr txBox="1">
            <a:spLocks/>
          </p:cNvSpPr>
          <p:nvPr/>
        </p:nvSpPr>
        <p:spPr>
          <a:xfrm>
            <a:off x="6698590" y="3663219"/>
            <a:ext cx="1856509" cy="5379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Mælkebøttefrø</a:t>
            </a:r>
            <a:endParaRPr lang="da-DK" sz="2000" dirty="0"/>
          </a:p>
        </p:txBody>
      </p:sp>
      <p:pic>
        <p:nvPicPr>
          <p:cNvPr id="11" name="Billede 10" descr="Et billede, der indeholder måne, nat&#10;&#10;Indhold genereret af kunstig intelligens kan være forkert.">
            <a:extLst>
              <a:ext uri="{FF2B5EF4-FFF2-40B4-BE49-F238E27FC236}">
                <a16:creationId xmlns:a16="http://schemas.microsoft.com/office/drawing/2014/main" id="{38E2FE2F-AEFE-5344-D693-47FCC1D9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30" t="38004" r="42033" b="38896"/>
          <a:stretch/>
        </p:blipFill>
        <p:spPr>
          <a:xfrm>
            <a:off x="3459899" y="1679344"/>
            <a:ext cx="1916409" cy="1784811"/>
          </a:xfrm>
          <a:prstGeom prst="rect">
            <a:avLst/>
          </a:prstGeom>
        </p:spPr>
      </p:pic>
      <p:pic>
        <p:nvPicPr>
          <p:cNvPr id="13" name="Billede 12" descr="Et billede, der indeholder bat, fugl, mørke, sort&#10;&#10;Indhold genereret af kunstig intelligens kan være forkert.">
            <a:extLst>
              <a:ext uri="{FF2B5EF4-FFF2-40B4-BE49-F238E27FC236}">
                <a16:creationId xmlns:a16="http://schemas.microsoft.com/office/drawing/2014/main" id="{E823E4F1-E1D2-41C2-0BC8-0DB3CC4FAB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93" t="44285" r="36658" b="32934"/>
          <a:stretch/>
        </p:blipFill>
        <p:spPr>
          <a:xfrm>
            <a:off x="287396" y="1724473"/>
            <a:ext cx="2689822" cy="1749613"/>
          </a:xfrm>
          <a:prstGeom prst="rect">
            <a:avLst/>
          </a:prstGeom>
        </p:spPr>
      </p:pic>
      <p:pic>
        <p:nvPicPr>
          <p:cNvPr id="17" name="Billede 16" descr="Et billede, der indeholder mælkebøtteblad, plante, mælkebøtte, blomst&#10;&#10;Indhold genereret af kunstig intelligens kan være forkert.">
            <a:extLst>
              <a:ext uri="{FF2B5EF4-FFF2-40B4-BE49-F238E27FC236}">
                <a16:creationId xmlns:a16="http://schemas.microsoft.com/office/drawing/2014/main" id="{3023F195-F9CF-CDC8-CB3D-F3CB825161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99" r="17271"/>
          <a:stretch/>
        </p:blipFill>
        <p:spPr>
          <a:xfrm>
            <a:off x="6597459" y="1556120"/>
            <a:ext cx="2058769" cy="1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B9C9-4A48-86B5-5A8A-8664B6D64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E1B21-B575-4D7B-74B7-80F54874B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775766"/>
            <a:ext cx="7450857" cy="430887"/>
          </a:xfrm>
        </p:spPr>
        <p:txBody>
          <a:bodyPr/>
          <a:lstStyle/>
          <a:p>
            <a:pPr algn="ctr"/>
            <a:r>
              <a:rPr lang="da-DK" sz="3600" spc="0" dirty="0"/>
              <a:t>At svæve eller at flyve?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341DD1-9ADB-C3AB-67BB-6F326D0F9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7595" y="1812462"/>
            <a:ext cx="2183242" cy="1862057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800" b="1" dirty="0"/>
              <a:t>Svæve</a:t>
            </a:r>
            <a:endParaRPr lang="da-DK" sz="2000" b="1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da-DK" sz="2000" b="1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dirty="0"/>
              <a:t>Passiv</a:t>
            </a:r>
          </a:p>
        </p:txBody>
      </p:sp>
      <p:pic>
        <p:nvPicPr>
          <p:cNvPr id="7" name="Billede 6" descr="Et billede, der indeholder skitse, tegning, Stregtegning, clipart&#10;&#10;Indhold genereret af kunstig intelligens kan være forkert.">
            <a:extLst>
              <a:ext uri="{FF2B5EF4-FFF2-40B4-BE49-F238E27FC236}">
                <a16:creationId xmlns:a16="http://schemas.microsoft.com/office/drawing/2014/main" id="{613E914F-4D3A-F5FF-60C7-CF8949221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35" y="2596839"/>
            <a:ext cx="1451974" cy="1646218"/>
          </a:xfrm>
          <a:prstGeom prst="rect">
            <a:avLst/>
          </a:prstGeom>
        </p:spPr>
      </p:pic>
      <p:pic>
        <p:nvPicPr>
          <p:cNvPr id="9" name="Billede 8" descr="Et billede, der indeholder linje/række, skitse, trekant, diagram&#10;&#10;Indhold genereret af kunstig intelligens kan være forkert.">
            <a:extLst>
              <a:ext uri="{FF2B5EF4-FFF2-40B4-BE49-F238E27FC236}">
                <a16:creationId xmlns:a16="http://schemas.microsoft.com/office/drawing/2014/main" id="{867DDF90-2671-E6A4-C7AF-1049BFC80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108" y="2596839"/>
            <a:ext cx="1924511" cy="993702"/>
          </a:xfrm>
          <a:prstGeom prst="rect">
            <a:avLst/>
          </a:prstGeom>
        </p:spPr>
      </p:pic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E6334FB-84FB-75A8-BE11-85D312F41A36}"/>
              </a:ext>
            </a:extLst>
          </p:cNvPr>
          <p:cNvSpPr txBox="1">
            <a:spLocks/>
          </p:cNvSpPr>
          <p:nvPr/>
        </p:nvSpPr>
        <p:spPr>
          <a:xfrm>
            <a:off x="4846905" y="1812461"/>
            <a:ext cx="2183242" cy="1862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800" b="1" dirty="0"/>
              <a:t>Flyve</a:t>
            </a:r>
            <a:endParaRPr lang="da-DK" sz="2000" b="1" dirty="0"/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endParaRPr lang="da-DK" sz="2000" b="1" dirty="0"/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dirty="0"/>
              <a:t>Aktiv</a:t>
            </a:r>
          </a:p>
        </p:txBody>
      </p:sp>
    </p:spTree>
    <p:extLst>
      <p:ext uri="{BB962C8B-B14F-4D97-AF65-F5344CB8AC3E}">
        <p14:creationId xmlns:p14="http://schemas.microsoft.com/office/powerpoint/2010/main" val="88411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A3CF1-1F4C-BC77-70FC-328F9EEE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AB754-C252-00C3-1291-5C14EFAA2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71" y="671550"/>
            <a:ext cx="7450857" cy="430887"/>
          </a:xfrm>
        </p:spPr>
        <p:txBody>
          <a:bodyPr/>
          <a:lstStyle/>
          <a:p>
            <a:pPr algn="ctr"/>
            <a:r>
              <a:rPr lang="da-DK" sz="3600" spc="0" dirty="0"/>
              <a:t>Papir og luftmodstand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AA6EF-C092-2E14-9042-D732234D6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033" y="3494449"/>
            <a:ext cx="1663074" cy="496960"/>
          </a:xfrm>
        </p:spPr>
        <p:txBody>
          <a:bodyPr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a-DK" sz="2000" b="1" dirty="0"/>
              <a:t>Højkant</a:t>
            </a:r>
            <a:endParaRPr lang="da-DK" b="1" dirty="0"/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F6EA06A-4B4C-4BF6-53ED-0C64963F8072}"/>
              </a:ext>
            </a:extLst>
          </p:cNvPr>
          <p:cNvSpPr txBox="1">
            <a:spLocks/>
          </p:cNvSpPr>
          <p:nvPr/>
        </p:nvSpPr>
        <p:spPr>
          <a:xfrm>
            <a:off x="2170357" y="3494449"/>
            <a:ext cx="1663074" cy="49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Fladt</a:t>
            </a:r>
            <a:endParaRPr lang="da-DK" b="1" dirty="0"/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7BCB52C4-2CEB-14A9-2D07-771672CA7747}"/>
              </a:ext>
            </a:extLst>
          </p:cNvPr>
          <p:cNvSpPr txBox="1">
            <a:spLocks/>
          </p:cNvSpPr>
          <p:nvPr/>
        </p:nvSpPr>
        <p:spPr>
          <a:xfrm>
            <a:off x="3999988" y="3492740"/>
            <a:ext cx="1663074" cy="49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Krøllet</a:t>
            </a:r>
            <a:endParaRPr lang="da-DK" b="1" dirty="0"/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F3D15096-03DF-D9A1-F203-52CCFB56BF70}"/>
              </a:ext>
            </a:extLst>
          </p:cNvPr>
          <p:cNvSpPr txBox="1">
            <a:spLocks/>
          </p:cNvSpPr>
          <p:nvPr/>
        </p:nvSpPr>
        <p:spPr>
          <a:xfrm>
            <a:off x="5971703" y="3487227"/>
            <a:ext cx="1663074" cy="49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Foldet</a:t>
            </a:r>
            <a:endParaRPr lang="da-DK" b="1" dirty="0"/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6144BC14-4F2E-F88C-20D9-7485D52A77CE}"/>
              </a:ext>
            </a:extLst>
          </p:cNvPr>
          <p:cNvSpPr txBox="1">
            <a:spLocks/>
          </p:cNvSpPr>
          <p:nvPr/>
        </p:nvSpPr>
        <p:spPr>
          <a:xfrm>
            <a:off x="7416952" y="3494449"/>
            <a:ext cx="1663074" cy="49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da-DK" sz="2000" b="1" dirty="0"/>
              <a:t>?</a:t>
            </a:r>
            <a:endParaRPr lang="da-DK" b="1" dirty="0"/>
          </a:p>
        </p:txBody>
      </p:sp>
      <p:pic>
        <p:nvPicPr>
          <p:cNvPr id="11" name="Billede 10" descr="Et billede, der indeholder blomst, rose, Sort-hvid fotografering, hvid&#10;&#10;Indhold genereret af kunstig intelligens kan være forkert.">
            <a:extLst>
              <a:ext uri="{FF2B5EF4-FFF2-40B4-BE49-F238E27FC236}">
                <a16:creationId xmlns:a16="http://schemas.microsoft.com/office/drawing/2014/main" id="{9C2FA6F9-8A6A-94C0-0407-6A5A1A851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44" y="1951622"/>
            <a:ext cx="1379723" cy="1240256"/>
          </a:xfrm>
          <a:prstGeom prst="rect">
            <a:avLst/>
          </a:prstGeom>
        </p:spPr>
      </p:pic>
      <p:pic>
        <p:nvPicPr>
          <p:cNvPr id="14" name="Billede 13" descr="Et billede, der indeholder bog, notesbog/bærbar computer, tekst, papir&#10;&#10;Indhold genereret af kunstig intelligens kan være forkert.">
            <a:extLst>
              <a:ext uri="{FF2B5EF4-FFF2-40B4-BE49-F238E27FC236}">
                <a16:creationId xmlns:a16="http://schemas.microsoft.com/office/drawing/2014/main" id="{14C2357E-A1E3-61B3-8306-A9347F3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060" y="1853833"/>
            <a:ext cx="1190701" cy="1338045"/>
          </a:xfrm>
          <a:prstGeom prst="rect">
            <a:avLst/>
          </a:prstGeom>
        </p:spPr>
      </p:pic>
      <p:pic>
        <p:nvPicPr>
          <p:cNvPr id="16" name="Billede 15" descr="Et billede, der indeholder Rektangel, skærmbillede, hvid, ramme/skelet/kropsbygning&#10;&#10;Indhold genereret af kunstig intelligens kan være forkert.">
            <a:extLst>
              <a:ext uri="{FF2B5EF4-FFF2-40B4-BE49-F238E27FC236}">
                <a16:creationId xmlns:a16="http://schemas.microsoft.com/office/drawing/2014/main" id="{00AFA108-01A1-ECC1-DFB2-4E1191EF3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20" y="1600253"/>
            <a:ext cx="1190702" cy="1663721"/>
          </a:xfrm>
          <a:prstGeom prst="rect">
            <a:avLst/>
          </a:prstGeom>
        </p:spPr>
      </p:pic>
      <p:pic>
        <p:nvPicPr>
          <p:cNvPr id="17" name="Billede 16" descr="Et billede, der indeholder Rektangel, skærmbillede, hvid, ramme/skelet/kropsbygning&#10;&#10;Indhold genereret af kunstig intelligens kan være forkert.">
            <a:extLst>
              <a:ext uri="{FF2B5EF4-FFF2-40B4-BE49-F238E27FC236}">
                <a16:creationId xmlns:a16="http://schemas.microsoft.com/office/drawing/2014/main" id="{40DC496D-DC77-ECFE-C454-B8458DD4DC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735"/>
          <a:stretch/>
        </p:blipFill>
        <p:spPr>
          <a:xfrm rot="16200000">
            <a:off x="2896996" y="1945557"/>
            <a:ext cx="145986" cy="16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6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ærmbillede, tekst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52FA6D53-D47A-4FDC-4585-D5B57495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44" y="432717"/>
            <a:ext cx="3020417" cy="4278065"/>
          </a:xfrm>
          <a:prstGeom prst="rect">
            <a:avLst/>
          </a:prstGeom>
        </p:spPr>
      </p:pic>
      <p:pic>
        <p:nvPicPr>
          <p:cNvPr id="6" name="Billede 5" descr="Et billede, der indeholder skærmbillede, tekst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4C70A32C-F317-00E0-CD5E-67A36E58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21" t="64686" r="8534" b="13373"/>
          <a:stretch/>
        </p:blipFill>
        <p:spPr>
          <a:xfrm>
            <a:off x="1173630" y="2091707"/>
            <a:ext cx="2644087" cy="201667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7D17D4B5-FD12-A3E2-A5A7-95F0EE7B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32" y="592112"/>
            <a:ext cx="4707285" cy="1040698"/>
          </a:xfrm>
        </p:spPr>
        <p:txBody>
          <a:bodyPr/>
          <a:lstStyle/>
          <a:p>
            <a:r>
              <a:rPr lang="da-DK" sz="3600" spc="0" dirty="0"/>
              <a:t>Jeres første svæver</a:t>
            </a:r>
          </a:p>
        </p:txBody>
      </p:sp>
    </p:spTree>
    <p:extLst>
      <p:ext uri="{BB962C8B-B14F-4D97-AF65-F5344CB8AC3E}">
        <p14:creationId xmlns:p14="http://schemas.microsoft.com/office/powerpoint/2010/main" val="334716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ådan_klipper_og_folder_du_en_svæver (720p)">
            <a:hlinkClick r:id="" action="ppaction://media"/>
            <a:extLst>
              <a:ext uri="{FF2B5EF4-FFF2-40B4-BE49-F238E27FC236}">
                <a16:creationId xmlns:a16="http://schemas.microsoft.com/office/drawing/2014/main" id="{A792F8DC-A4D5-3C07-9423-155681317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VHus Farvetema 2018">
      <a:dk1>
        <a:srgbClr val="000000"/>
      </a:dk1>
      <a:lt1>
        <a:srgbClr val="FFFFFF"/>
      </a:lt1>
      <a:dk2>
        <a:srgbClr val="767675"/>
      </a:dk2>
      <a:lt2>
        <a:srgbClr val="D7D8D6"/>
      </a:lt2>
      <a:accent1>
        <a:srgbClr val="542A7E"/>
      </a:accent1>
      <a:accent2>
        <a:srgbClr val="B1D560"/>
      </a:accent2>
      <a:accent3>
        <a:srgbClr val="FFA340"/>
      </a:accent3>
      <a:accent4>
        <a:srgbClr val="50B3F0"/>
      </a:accent4>
      <a:accent5>
        <a:srgbClr val="8C68A9"/>
      </a:accent5>
      <a:accent6>
        <a:srgbClr val="DDD3E5"/>
      </a:accent6>
      <a:hlink>
        <a:srgbClr val="0563C1"/>
      </a:hlink>
      <a:folHlink>
        <a:srgbClr val="FF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>
        <a:noAutofit/>
      </a:bodyPr>
      <a:lstStyle>
        <a:defPPr>
          <a:defRPr sz="1100" b="0" i="0" spc="0" dirty="0" err="1" smtClean="0">
            <a:solidFill>
              <a:schemeClr val="tx1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skabelon" id="{CA326379-2B7E-4217-88E9-77418C7E3077}" vid="{36B58192-D2A9-4164-ABC6-077327A93F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7d6244-d7ff-4477-882c-ac5162050b93">
      <UserInfo>
        <DisplayName>Anders Dahlstrup</DisplayName>
        <AccountId>246</AccountId>
        <AccountType/>
      </UserInfo>
      <UserInfo>
        <DisplayName>SharingLinks.ba528a43-ae8d-4c17-a271-f7573a3cb76a.OrganizationEdit.95559a11-0511-4e44-9486-4f8751930b72</DisplayName>
        <AccountId>51</AccountId>
        <AccountType/>
      </UserInfo>
      <UserInfo>
        <DisplayName>SharingLinks.eaf68ad5-53cf-4571-891d-b12f0ae18b92.OrganizationEdit.478eb8e1-4f5e-4b2c-9c2d-61bd2afe368c</DisplayName>
        <AccountId>243</AccountId>
        <AccountType/>
      </UserInfo>
      <UserInfo>
        <DisplayName>Simon Olling Rebsdorf</DisplayName>
        <AccountId>46</AccountId>
        <AccountType/>
      </UserInfo>
      <UserInfo>
        <DisplayName>Torben Winberg</DisplayName>
        <AccountId>354</AccountId>
        <AccountType/>
      </UserInfo>
      <UserInfo>
        <DisplayName>Christina  Mikkelsen</DisplayName>
        <AccountId>404</AccountId>
        <AccountType/>
      </UserInfo>
    </SharedWithUsers>
    <TaxCatchAll xmlns="597d6244-d7ff-4477-882c-ac5162050b93" xsi:nil="true"/>
    <lcf76f155ced4ddcb4097134ff3c332f xmlns="4459e722-e4be-482f-ab13-ceaafa77a40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B6772C6CD3A545AA15890302B8200D" ma:contentTypeVersion="18" ma:contentTypeDescription="Opret et nyt dokument." ma:contentTypeScope="" ma:versionID="6c18a682cd097c6448d6d9ff795ca86e">
  <xsd:schema xmlns:xsd="http://www.w3.org/2001/XMLSchema" xmlns:xs="http://www.w3.org/2001/XMLSchema" xmlns:p="http://schemas.microsoft.com/office/2006/metadata/properties" xmlns:ns2="4459e722-e4be-482f-ab13-ceaafa77a406" xmlns:ns3="597d6244-d7ff-4477-882c-ac5162050b93" targetNamespace="http://schemas.microsoft.com/office/2006/metadata/properties" ma:root="true" ma:fieldsID="756df385533890ed5805812709e967ba" ns2:_="" ns3:_="">
    <xsd:import namespace="4459e722-e4be-482f-ab13-ceaafa77a406"/>
    <xsd:import namespace="597d6244-d7ff-4477-882c-ac5162050b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59e722-e4be-482f-ab13-ceaafa77a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eb5a4a2b-d8d2-47e8-af22-e71a846b5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d6244-d7ff-4477-882c-ac5162050b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f4e9c2-a9a4-46cd-89e0-fdfa61a42ffe}" ma:internalName="TaxCatchAll" ma:showField="CatchAllData" ma:web="597d6244-d7ff-4477-882c-ac5162050b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13CAB8-7060-433B-B5BE-E58E8FC56999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4459e722-e4be-482f-ab13-ceaafa77a406"/>
    <ds:schemaRef ds:uri="597d6244-d7ff-4477-882c-ac5162050b9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F8A9B2-C024-4469-99D2-4B2E3FDAA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2A7B48-21FA-46FE-A50C-68CFEAD4C4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59e722-e4be-482f-ab13-ceaafa77a406"/>
    <ds:schemaRef ds:uri="597d6244-d7ff-4477-882c-ac5162050b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1236</TotalTime>
  <Words>404</Words>
  <Application>Microsoft Macintosh PowerPoint</Application>
  <PresentationFormat>Skærmshow (16:9)</PresentationFormat>
  <Paragraphs>81</Paragraphs>
  <Slides>23</Slides>
  <Notes>14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Sharp Sans Display No1</vt:lpstr>
      <vt:lpstr>Office-tema</vt:lpstr>
      <vt:lpstr>Minimaraton En sej svæver</vt:lpstr>
      <vt:lpstr>Minimaraton går ud på at…</vt:lpstr>
      <vt:lpstr>Dagens opgave</vt:lpstr>
      <vt:lpstr>Sådan gør vi</vt:lpstr>
      <vt:lpstr>Hvad gør naturen?</vt:lpstr>
      <vt:lpstr>At svæve eller at flyve?</vt:lpstr>
      <vt:lpstr>Papir og luftmodstand</vt:lpstr>
      <vt:lpstr>Jeres første svæver</vt:lpstr>
      <vt:lpstr>PowerPoint-præsentation</vt:lpstr>
      <vt:lpstr>Bliv enige – Prøv – Gentag </vt:lpstr>
      <vt:lpstr>Hvad tror du?</vt:lpstr>
      <vt:lpstr>PowerPoint-præsentation</vt:lpstr>
      <vt:lpstr>Elevark 6-7 Klippeark 2-8</vt:lpstr>
      <vt:lpstr>Elevark 6</vt:lpstr>
      <vt:lpstr>Elevark 6</vt:lpstr>
      <vt:lpstr>Form</vt:lpstr>
      <vt:lpstr>Elevark 7</vt:lpstr>
      <vt:lpstr>Størrelse</vt:lpstr>
      <vt:lpstr>Størrelse</vt:lpstr>
      <vt:lpstr>Elevark 7</vt:lpstr>
      <vt:lpstr>Præsentér</vt:lpstr>
      <vt:lpstr>Ekstra udfordring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Marie Mørk Andersen</dc:creator>
  <cp:lastModifiedBy>Marie Mørk Andersen</cp:lastModifiedBy>
  <cp:revision>2</cp:revision>
  <dcterms:created xsi:type="dcterms:W3CDTF">2022-03-03T11:09:09Z</dcterms:created>
  <dcterms:modified xsi:type="dcterms:W3CDTF">2025-02-21T11:25:06Z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0x01010001B6772C6CD3A545AA15890302B8200D</vt:lpwstr>
  </property>
</Properties>
</file>